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63" r:id="rId4"/>
    <p:sldId id="264" r:id="rId5"/>
    <p:sldId id="265" r:id="rId6"/>
    <p:sldId id="274" r:id="rId7"/>
    <p:sldId id="275" r:id="rId8"/>
    <p:sldId id="268" r:id="rId9"/>
    <p:sldId id="269" r:id="rId10"/>
    <p:sldId id="270" r:id="rId11"/>
    <p:sldId id="267" r:id="rId12"/>
    <p:sldId id="277" r:id="rId13"/>
    <p:sldId id="292" r:id="rId14"/>
    <p:sldId id="271" r:id="rId15"/>
    <p:sldId id="278" r:id="rId16"/>
    <p:sldId id="279" r:id="rId17"/>
    <p:sldId id="281" r:id="rId18"/>
    <p:sldId id="282" r:id="rId19"/>
    <p:sldId id="293" r:id="rId20"/>
    <p:sldId id="284" r:id="rId21"/>
    <p:sldId id="285" r:id="rId22"/>
    <p:sldId id="286" r:id="rId23"/>
    <p:sldId id="287" r:id="rId24"/>
    <p:sldId id="288" r:id="rId25"/>
    <p:sldId id="290" r:id="rId26"/>
    <p:sldId id="29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74583" autoAdjust="0"/>
  </p:normalViewPr>
  <p:slideViewPr>
    <p:cSldViewPr snapToGrid="0" snapToObjects="1">
      <p:cViewPr varScale="1">
        <p:scale>
          <a:sx n="58" d="100"/>
          <a:sy n="58" d="100"/>
        </p:scale>
        <p:origin x="2400" y="38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08/01/2024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08/01/2024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7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19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49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74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26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37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344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481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04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39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it-IT" u="sng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Matematicamente, l’algoritmo K-</a:t>
                </a:r>
                <a:r>
                  <a:rPr lang="it-IT" dirty="0" err="1"/>
                  <a:t>Means</a:t>
                </a:r>
                <a:r>
                  <a:rPr lang="it-IT" dirty="0"/>
                  <a:t> suddivide un dataset di </a:t>
                </a:r>
                <a:r>
                  <a:rPr lang="it-IT" i="0" dirty="0">
                    <a:latin typeface="Cambria Math" panose="02040503050406030204" pitchFamily="18" charset="0"/>
                  </a:rPr>
                  <a:t>𝑁</a:t>
                </a:r>
                <a:r>
                  <a:rPr lang="it-IT" dirty="0"/>
                  <a:t> dati in input </a:t>
                </a:r>
                <a:r>
                  <a:rPr lang="it-IT" b="0" i="0" dirty="0">
                    <a:latin typeface="Cambria Math" panose="02040503050406030204" pitchFamily="18" charset="0"/>
                  </a:rPr>
                  <a:t>𝑥_1,…,𝑥_𝑁</a:t>
                </a:r>
                <a:r>
                  <a:rPr lang="it-IT" dirty="0"/>
                  <a:t> in </a:t>
                </a:r>
                <a:r>
                  <a:rPr lang="it-IT" i="0" dirty="0">
                    <a:latin typeface="Cambria Math" panose="02040503050406030204" pitchFamily="18" charset="0"/>
                  </a:rPr>
                  <a:t>𝐾</a:t>
                </a:r>
                <a:r>
                  <a:rPr lang="it-IT" dirty="0"/>
                  <a:t> cluster </a:t>
                </a:r>
                <a:r>
                  <a:rPr lang="it-IT" b="0" i="0" dirty="0">
                    <a:latin typeface="Cambria Math" panose="02040503050406030204" pitchFamily="18" charset="0"/>
                  </a:rPr>
                  <a:t>𝐶_1,…,𝐶_𝐾</a:t>
                </a:r>
                <a:r>
                  <a:rPr lang="it-IT" dirty="0"/>
                  <a:t> disgiunti (cioè ogni punto viene</a:t>
                </a:r>
                <a:r>
                  <a:rPr lang="it-IT" baseline="0" dirty="0"/>
                  <a:t> assegnato ad uno ed un solo cluster e quindi l’intersezione tra due qualsiasi cluster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𝑖</a:t>
                </a:r>
                <a:r>
                  <a:rPr lang="it-IT" dirty="0"/>
                  <a:t> e </a:t>
                </a:r>
                <a:r>
                  <a:rPr lang="it-IT" b="0" i="0">
                    <a:latin typeface="Cambria Math" panose="02040503050406030204" pitchFamily="18" charset="0"/>
                  </a:rPr>
                  <a:t>𝑗</a:t>
                </a:r>
                <a:r>
                  <a:rPr lang="it-IT" dirty="0"/>
                  <a:t> diversi deve essere vuota), dove ogni</a:t>
                </a:r>
                <a:r>
                  <a:rPr lang="it-IT" baseline="0" dirty="0"/>
                  <a:t> cluster viene</a:t>
                </a:r>
                <a:r>
                  <a:rPr lang="it-IT" dirty="0"/>
                  <a:t> descritto da un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centroide</a:t>
                </a:r>
                <a:r>
                  <a:rPr lang="it-IT" baseline="0" dirty="0"/>
                  <a:t>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it-IT" sz="1200" b="0" i="0">
                    <a:latin typeface="Cambria Math" panose="02040503050406030204" pitchFamily="18" charset="0"/>
                  </a:rPr>
                  <a:t>𝑘=1/|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𝒞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 |  ∑8_(</a:t>
                </a:r>
                <a:r>
                  <a:rPr lang="it-IT" sz="1200" b="0" i="0">
                    <a:latin typeface="Cambria Math" panose="02040503050406030204" pitchFamily="18" charset="0"/>
                  </a:rPr>
                  <a:t>𝑥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𝜖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𝒞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)▒𝑥</a:t>
                </a:r>
                <a:r>
                  <a:rPr lang="it-IT" dirty="0"/>
                  <a:t> che rappresenta</a:t>
                </a:r>
                <a:r>
                  <a:rPr lang="it-IT" baseline="0" dirty="0"/>
                  <a:t> la media dei punti assegnata al cluster.</a:t>
                </a:r>
              </a:p>
              <a:p>
                <a:r>
                  <a:rPr lang="it-IT" baseline="0" dirty="0"/>
                  <a:t>Quindi, l’obiettivo dell’algoritmo di K-</a:t>
                </a:r>
                <a:r>
                  <a:rPr lang="it-IT" baseline="0" dirty="0" err="1"/>
                  <a:t>Means</a:t>
                </a:r>
                <a:r>
                  <a:rPr lang="it-IT" baseline="0" dirty="0"/>
                  <a:t> è quello di minimizzare la somma quadratica intra-cluster (ovvero minimizzare la distanza tra i punti assegnati ad un cluster). Questa metrica è chiamata </a:t>
                </a:r>
                <a:r>
                  <a:rPr lang="it-IT" baseline="0" dirty="0" err="1"/>
                  <a:t>interzia</a:t>
                </a:r>
                <a:r>
                  <a:rPr lang="it-IT" baseline="0" dirty="0"/>
                  <a:t>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90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762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45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21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774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255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23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9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85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9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354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3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avide.delbimbo@edu.unifi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0160"/>
            <a:ext cx="9174152" cy="6858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30" y="6352842"/>
            <a:ext cx="2545261" cy="52239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51960" y="2932536"/>
            <a:ext cx="429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Parallel</a:t>
            </a:r>
            <a:r>
              <a:rPr lang="it-IT" dirty="0"/>
              <a:t> Computing</a:t>
            </a:r>
          </a:p>
          <a:p>
            <a:pPr algn="r"/>
            <a:r>
              <a:rPr lang="it-IT" dirty="0"/>
              <a:t>(Mid-Term </a:t>
            </a:r>
            <a:r>
              <a:rPr lang="it-IT" dirty="0" err="1"/>
              <a:t>Assignment</a:t>
            </a:r>
            <a:r>
              <a:rPr lang="it-IT" dirty="0"/>
              <a:t>)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577038" y="4590468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Davide Del Bimbo</a:t>
            </a:r>
          </a:p>
          <a:p>
            <a:pPr algn="r"/>
            <a:r>
              <a:rPr lang="it-IT" sz="1400" dirty="0"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davide.delbimbo@edu.unifi.it</a:t>
            </a:r>
            <a:endParaRPr lang="it-IT" sz="1400" dirty="0">
              <a:latin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13897" y="6479443"/>
            <a:ext cx="1195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</a:rPr>
              <a:t>09/11/2023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132793" y="1855318"/>
            <a:ext cx="4411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K-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Means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 Clustering with Open-MP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8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EE676-3A4D-4A17-9EAD-D9B9056045DE}"/>
              </a:ext>
            </a:extLst>
          </p:cNvPr>
          <p:cNvSpPr txBox="1"/>
          <p:nvPr/>
        </p:nvSpPr>
        <p:spPr>
          <a:xfrm>
            <a:off x="555366" y="1536174"/>
            <a:ext cx="80599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Consolas" panose="020B0609020204030204" pitchFamily="49" charset="0"/>
              </a:rPr>
              <a:t>KMeans</a:t>
            </a:r>
            <a:r>
              <a:rPr lang="en-US" sz="2000" b="0" i="0" dirty="0">
                <a:effectLst/>
              </a:rPr>
              <a:t>: class representing K-Means algorithm.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Instantiates </a:t>
            </a:r>
            <a:r>
              <a:rPr lang="en-US" sz="2000" dirty="0">
                <a:latin typeface="Consolas" panose="020B0609020204030204" pitchFamily="49" charset="0"/>
              </a:rPr>
              <a:t>N</a:t>
            </a:r>
            <a:r>
              <a:rPr lang="en-US" sz="2000" dirty="0"/>
              <a:t> data points randomly or from an input dataset.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Instantiates K clusters from distinct random data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Runs </a:t>
            </a:r>
            <a:r>
              <a:rPr lang="en-US" sz="2000" dirty="0" err="1">
                <a:latin typeface="Consolas" panose="020B0609020204030204" pitchFamily="49" charset="0"/>
              </a:rPr>
              <a:t>KMeansIteration</a:t>
            </a:r>
            <a:r>
              <a:rPr lang="en-US" sz="2000" dirty="0"/>
              <a:t> method until the convergence criterion is met.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Provides a results plotting and a GIF animation of the execution.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Saves the execution time of results to a file.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KMeansIteration</a:t>
            </a:r>
            <a:r>
              <a:rPr lang="en-US" sz="2000" b="0" i="0" dirty="0">
                <a:effectLst/>
              </a:rPr>
              <a:t>: method r</a:t>
            </a:r>
            <a:r>
              <a:rPr lang="it-IT" sz="2000" b="0" i="0" u="none" strike="noStrike" baseline="0" dirty="0" err="1"/>
              <a:t>epresenting</a:t>
            </a:r>
            <a:r>
              <a:rPr lang="it-IT" sz="2000" b="0" i="0" u="none" strike="noStrike" baseline="0" dirty="0"/>
              <a:t> a single </a:t>
            </a:r>
            <a:r>
              <a:rPr lang="it-IT" sz="2000" b="0" i="0" u="none" strike="noStrike" baseline="0" dirty="0" err="1"/>
              <a:t>iteration</a:t>
            </a:r>
            <a:r>
              <a:rPr lang="it-IT" sz="2000" b="0" i="0" u="none" strike="noStrike" baseline="0" dirty="0"/>
              <a:t> of K-</a:t>
            </a:r>
            <a:r>
              <a:rPr lang="it-IT" sz="2000" b="0" i="0" u="none" strike="noStrike" baseline="0" dirty="0" err="1"/>
              <a:t>Means</a:t>
            </a:r>
            <a:r>
              <a:rPr lang="it-IT" sz="2000" b="0" i="0" u="none" strike="noStrike" baseline="0" dirty="0"/>
              <a:t> </a:t>
            </a:r>
            <a:r>
              <a:rPr lang="it-IT" sz="2000" b="0" i="0" u="none" strike="noStrike" baseline="0" dirty="0" err="1"/>
              <a:t>algorithm</a:t>
            </a:r>
            <a:r>
              <a:rPr lang="it-IT" sz="2000" b="0" i="0" u="none" strike="noStrike" baseline="0" dirty="0"/>
              <a:t>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97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3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D373C4-B65D-450E-A75C-5B926B78B9B3}"/>
              </a:ext>
            </a:extLst>
          </p:cNvPr>
          <p:cNvSpPr txBox="1"/>
          <p:nvPr/>
        </p:nvSpPr>
        <p:spPr>
          <a:xfrm>
            <a:off x="231455" y="3581375"/>
            <a:ext cx="8707758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1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455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48618" y="1958379"/>
            <a:ext cx="76467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Update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for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coordinate.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the cluster.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Save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coordinate.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Check for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convergence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(i.e.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position in a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fabs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Parallel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11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Parallel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6AEE676-3A4D-4A17-9EAD-D9B9056045DE}"/>
                  </a:ext>
                </a:extLst>
              </p:cNvPr>
              <p:cNvSpPr txBox="1"/>
              <p:nvPr/>
            </p:nvSpPr>
            <p:spPr>
              <a:xfrm>
                <a:off x="555366" y="2019062"/>
                <a:ext cx="805993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Uses the </a:t>
                </a:r>
                <a:r>
                  <a:rPr lang="en-US" sz="2000" dirty="0" err="1"/>
                  <a:t>SoA</a:t>
                </a:r>
                <a:r>
                  <a:rPr lang="en-US" sz="2000" dirty="0"/>
                  <a:t> (Structure of Arrays) architecture.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/>
                  <a:t>Uses linearized vectors</a:t>
                </a:r>
                <a:r>
                  <a:rPr lang="en-US" sz="2000" b="0" i="0" u="none" strike="noStrike" dirty="0"/>
                  <a:t> to represent multidimensional matrices.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baseline="0" dirty="0"/>
                  <a:t>Uses OpenMP</a:t>
                </a:r>
                <a:r>
                  <a:rPr lang="en-US" sz="2000" dirty="0"/>
                  <a:t> pragmas to enable multithreading and parallelized code: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Parallelization of the first loop, as it requires high cost for large datasets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No parallelization of the second loop, since it has a small cost for </a:t>
                </a:r>
                <a:r>
                  <a:rPr lang="en-US" sz="2000" dirty="0" err="1"/>
                  <a:t>tipical</a:t>
                </a:r>
                <a:r>
                  <a:rPr lang="en-US" sz="2000" dirty="0"/>
                  <a:t> values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 It may result in overhead costs.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Vectorization of distance calculation to enable SIMD processing.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6AEE676-3A4D-4A17-9EAD-D9B90560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6" y="2019062"/>
                <a:ext cx="8059937" cy="3323987"/>
              </a:xfrm>
              <a:prstGeom prst="rect">
                <a:avLst/>
              </a:prstGeom>
              <a:blipFill>
                <a:blip r:embed="rId4"/>
                <a:stretch>
                  <a:fillRect l="-681" t="-917" b="-2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8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12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19F25A-189B-4E4E-BCF0-0BE0E0331040}"/>
              </a:ext>
            </a:extLst>
          </p:cNvPr>
          <p:cNvSpPr txBox="1"/>
          <p:nvPr/>
        </p:nvSpPr>
        <p:spPr>
          <a:xfrm>
            <a:off x="1319370" y="1173549"/>
            <a:ext cx="6935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Points in multidimensional space using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SoA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architecture.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Points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size;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Number of points.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coordinates;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coordinates of all dimensions.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pointsIds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points identifiers.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clustersIds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clusters identifiers to which the points belong.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Points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coordinates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clustersIds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~Points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};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CC5533-0FA9-4C71-9EA5-D804A1C07EB0}"/>
              </a:ext>
            </a:extLst>
          </p:cNvPr>
          <p:cNvSpPr txBox="1"/>
          <p:nvPr/>
        </p:nvSpPr>
        <p:spPr>
          <a:xfrm>
            <a:off x="1319370" y="3973359"/>
            <a:ext cx="6531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in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multidimensional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space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using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SoA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architecture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size; 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of clusters.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it-IT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for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of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all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dimensions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it-IT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clustersIds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for clusters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identifiers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double*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clustersIds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it-IT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};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35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37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3A4D95-0AD4-4FB3-9C70-C948E5743A3D}"/>
              </a:ext>
            </a:extLst>
          </p:cNvPr>
          <p:cNvSpPr txBox="1"/>
          <p:nvPr/>
        </p:nvSpPr>
        <p:spPr>
          <a:xfrm>
            <a:off x="231455" y="3622939"/>
            <a:ext cx="8707758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simd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reduction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(+:</a:t>
            </a:r>
            <a:r>
              <a:rPr lang="it-IT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2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Introduction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032146" y="2259231"/>
            <a:ext cx="710637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K-Means is a clustering algorithm.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Unsupervised learning technique.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Identify patterns in data and divide it into </a:t>
            </a:r>
            <a:r>
              <a:rPr lang="en-US" sz="2000" b="1" dirty="0"/>
              <a:t>groups</a:t>
            </a:r>
            <a:r>
              <a:rPr lang="en-US" sz="2000" dirty="0"/>
              <a:t> or </a:t>
            </a:r>
            <a:r>
              <a:rPr lang="en-US" sz="2000" b="1" dirty="0"/>
              <a:t>clusters</a:t>
            </a:r>
            <a:r>
              <a:rPr lang="en-US" sz="2000" dirty="0"/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Assign each data point to one cluster:</a:t>
            </a:r>
          </a:p>
          <a:p>
            <a:pPr marL="914400" lvl="3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 within the same cluster are similar.</a:t>
            </a:r>
          </a:p>
          <a:p>
            <a:pPr marL="914400" lvl="3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 within different clusters are dissimilar.</a:t>
            </a:r>
            <a:endParaRPr lang="it-IT" sz="2000" dirty="0"/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9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Correctness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14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Correctness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EA460C-8863-48F2-8DA0-588A45B4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94" y="1878188"/>
            <a:ext cx="4128855" cy="37159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69B7EA4-240C-4139-8389-8B7B743D9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88" y="1881168"/>
            <a:ext cx="4128855" cy="3715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53730E-ED77-4B7E-B3B9-817D6377FE0F}"/>
                  </a:ext>
                </a:extLst>
              </p:cNvPr>
              <p:cNvSpPr txBox="1"/>
              <p:nvPr/>
            </p:nvSpPr>
            <p:spPr>
              <a:xfrm>
                <a:off x="4842494" y="5525353"/>
                <a:ext cx="4059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Arial"/>
                    <a:cs typeface="Arial"/>
                  </a:rPr>
                  <a:t>Animation of parallel execution with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6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threads of the K-Means algorithm on a dataset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0.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000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clusters. The total execution time was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1.34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.</a:t>
                </a:r>
                <a:endParaRPr lang="it-IT" sz="1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53730E-ED77-4B7E-B3B9-817D6377F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4" y="5525353"/>
                <a:ext cx="4059683" cy="830997"/>
              </a:xfrm>
              <a:prstGeom prst="rect">
                <a:avLst/>
              </a:prstGeom>
              <a:blipFill>
                <a:blip r:embed="rId6"/>
                <a:stretch>
                  <a:fillRect t="-730" r="-150" b="-3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B757631-08F4-4265-98DB-8F44BC5BB205}"/>
                  </a:ext>
                </a:extLst>
              </p:cNvPr>
              <p:cNvSpPr txBox="1"/>
              <p:nvPr/>
            </p:nvSpPr>
            <p:spPr>
              <a:xfrm>
                <a:off x="280088" y="5525353"/>
                <a:ext cx="4059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Animation of sequential execution of the K-Means algorithm on a dataset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000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clusters. The execution time was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5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.52</m:t>
                    </m:r>
                    <m:r>
                      <a:rPr lang="en-US" sz="1200" i="1" dirty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it-IT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B757631-08F4-4265-98DB-8F44BC5BB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88" y="5525353"/>
                <a:ext cx="4059683" cy="830997"/>
              </a:xfrm>
              <a:prstGeom prst="rect">
                <a:avLst/>
              </a:prstGeom>
              <a:blipFill>
                <a:blip r:embed="rId7"/>
                <a:stretch>
                  <a:fillRect l="-150" t="-730" b="-3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1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DC63684-74D2-496A-9588-5C4487306240}"/>
                  </a:ext>
                </a:extLst>
              </p:cNvPr>
              <p:cNvSpPr txBox="1"/>
              <p:nvPr/>
            </p:nvSpPr>
            <p:spPr>
              <a:xfrm>
                <a:off x="555366" y="2019062"/>
                <a:ext cx="805993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Analysis of speedup as the number of data points, number of clusters and data point dimensions change: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1.000.000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10.000.000</m:t>
                    </m:r>
                  </m:oMath>
                </a14:m>
                <a:r>
                  <a:rPr lang="en-US" sz="2000" dirty="0"/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10.000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two-dimensional data points, organized in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10.000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data points with </a:t>
                </a:r>
                <a14:m>
                  <m:oMath xmlns:m="http://schemas.openxmlformats.org/officeDocument/2006/math">
                    <m:r>
                      <a:rPr lang="it-IT" sz="20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dimensions, organized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Comparison of </a:t>
                </a:r>
                <a:r>
                  <a:rPr lang="en-US" sz="2000" dirty="0" err="1"/>
                  <a:t>AoS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SoA</a:t>
                </a:r>
                <a:r>
                  <a:rPr lang="en-US" sz="2000" dirty="0"/>
                  <a:t> architectures.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DC63684-74D2-496A-9588-5C4487306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6" y="2019062"/>
                <a:ext cx="8059937" cy="3477875"/>
              </a:xfrm>
              <a:prstGeom prst="rect">
                <a:avLst/>
              </a:prstGeom>
              <a:blipFill>
                <a:blip r:embed="rId4"/>
                <a:stretch>
                  <a:fillRect l="-681" t="-876" b="-2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6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number of points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26004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5,48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D09CEA38-43FA-458A-9943-0BBBA75D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67" y="3579560"/>
            <a:ext cx="4102135" cy="30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FC684C2-5846-438F-8045-B9FDFD8D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68" y="3579561"/>
            <a:ext cx="4102134" cy="30766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17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number of clusters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22707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6,52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13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CD4E67-387B-4ED5-8B18-6782A4AF9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5" r="7912"/>
          <a:stretch/>
        </p:blipFill>
        <p:spPr>
          <a:xfrm>
            <a:off x="968964" y="3591854"/>
            <a:ext cx="3542716" cy="30766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18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dimensions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44904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5,11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4,55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87B4FAE8-2652-4434-AC74-3144BF7ED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12"/>
          <a:stretch/>
        </p:blipFill>
        <p:spPr>
          <a:xfrm>
            <a:off x="4436796" y="3590454"/>
            <a:ext cx="3738240" cy="3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9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/>
              <a:t>AoS</a:t>
            </a:r>
            <a:r>
              <a:rPr lang="en-US" sz="2000" b="0" i="0" u="none" strike="noStrike" baseline="0" dirty="0"/>
              <a:t> vs </a:t>
            </a:r>
            <a:r>
              <a:rPr lang="en-US" sz="2000" b="0" i="0" u="none" strike="noStrike" baseline="0" dirty="0" err="1"/>
              <a:t>SoA</a:t>
            </a:r>
            <a:r>
              <a:rPr lang="en-US" sz="2000" b="0" i="0" u="none" strike="noStrike" baseline="0" dirty="0"/>
              <a:t>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69E488-F429-4AED-B488-828963BF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978" y="1759446"/>
            <a:ext cx="5674044" cy="42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20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Conclusions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2019062"/>
            <a:ext cx="80599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Parallel code results in higher performance than sequential code.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 err="1"/>
              <a:t>OpenMP</a:t>
            </a:r>
            <a:r>
              <a:rPr lang="it-IT" sz="2000" dirty="0"/>
              <a:t> </a:t>
            </a:r>
            <a:r>
              <a:rPr lang="it-IT" sz="2000" dirty="0" err="1"/>
              <a:t>parallelization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particularly</a:t>
            </a:r>
            <a:r>
              <a:rPr lang="it-IT" sz="2000" dirty="0"/>
              <a:t> </a:t>
            </a:r>
            <a:r>
              <a:rPr lang="it-IT" sz="2000"/>
              <a:t>advantageous, </a:t>
            </a:r>
            <a:r>
              <a:rPr lang="it-IT" sz="2000" dirty="0" err="1"/>
              <a:t>enabling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improvement</a:t>
            </a:r>
            <a:r>
              <a:rPr lang="it-IT" sz="2000" dirty="0"/>
              <a:t> in </a:t>
            </a:r>
            <a:r>
              <a:rPr lang="it-IT" sz="2000" dirty="0" err="1"/>
              <a:t>speedup</a:t>
            </a:r>
            <a:r>
              <a:rPr lang="it-IT" sz="2000" dirty="0"/>
              <a:t>.</a:t>
            </a:r>
            <a:endParaRPr lang="en-US" sz="20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SoA</a:t>
            </a:r>
            <a:r>
              <a:rPr lang="en-US" sz="2000" dirty="0"/>
              <a:t> architecture reduces the execution time.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Vectorization provides a slight improvement in high-dimensional computation.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8253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1148623" y="1848791"/>
                <a:ext cx="6873424" cy="383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Clusters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2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Disjointed: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 ∀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2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1" dirty="0"/>
                  <a:t>Centroid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1" dirty="0"/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minimize the within-cluster sum-of-square criterion, called </a:t>
                </a:r>
                <a:r>
                  <a:rPr lang="en-US" sz="2000" b="1" dirty="0"/>
                  <a:t>inertia</a:t>
                </a:r>
                <a:r>
                  <a:rPr lang="en-US" sz="2000" dirty="0"/>
                  <a:t>.</a:t>
                </a:r>
              </a:p>
              <a:p>
                <a:pPr lvl="1" indent="-4572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3" y="1848791"/>
                <a:ext cx="6873424" cy="3833357"/>
              </a:xfrm>
              <a:prstGeom prst="rect">
                <a:avLst/>
              </a:prstGeom>
              <a:blipFill>
                <a:blip r:embed="rId4"/>
                <a:stretch>
                  <a:fillRect l="-798" t="-7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4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788276" y="2259231"/>
                <a:ext cx="6076189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it-IT" sz="2000" b="1" dirty="0" err="1"/>
                  <a:t>Initialization</a:t>
                </a:r>
                <a:r>
                  <a:rPr lang="it-IT" sz="2000" dirty="0"/>
                  <a:t>: </a:t>
                </a:r>
                <a:r>
                  <a:rPr lang="it-IT" sz="2000" dirty="0" err="1"/>
                  <a:t>given</a:t>
                </a:r>
                <a:r>
                  <a:rPr lang="it-IT" sz="2000" dirty="0"/>
                  <a:t> </a:t>
                </a:r>
                <a:r>
                  <a:rPr lang="it-IT" sz="2000" b="0" i="0" u="none" strike="noStrike" baseline="0" dirty="0"/>
                  <a:t>dataset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</a:t>
                </a:r>
                <a:r>
                  <a:rPr lang="it-IT" sz="2000" b="0" i="0" u="none" strike="noStrike" baseline="0" dirty="0"/>
                  <a:t>of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pt-BR" sz="2000" b="0" i="1" u="none" strike="noStrike" baseline="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i="0" u="none" strike="noStrike" baseline="0" dirty="0"/>
                  <a:t> multidimensional samples, choose </a:t>
                </a:r>
                <a14:m>
                  <m:oMath xmlns:m="http://schemas.openxmlformats.org/officeDocument/2006/math">
                    <m:r>
                      <a:rPr lang="pt-BR" sz="2000" b="0" i="1" u="none" strike="noStrike" baseline="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sz="2000" b="0" i="0" u="none" strike="noStrike" baseline="0" dirty="0"/>
                  <a:t> random initial </a:t>
                </a:r>
                <a:r>
                  <a:rPr lang="en-US" sz="2000" b="0" i="0" u="none" strike="noStrike" baseline="0" dirty="0"/>
                  <a:t>cluster centroids from the dataset.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u="none" strike="noStrike" baseline="0" dirty="0"/>
                  <a:t>Assignments</a:t>
                </a:r>
                <a:r>
                  <a:rPr lang="en-US" sz="2000" b="0" i="0" u="none" strike="noStrike" baseline="0" dirty="0"/>
                  <a:t>: assign each data point to the centroid of the nearest cluster based on a distance metric (</a:t>
                </a:r>
                <a:r>
                  <a:rPr lang="it-IT" sz="2000" b="0" i="0" u="none" strike="noStrike" baseline="0" dirty="0" err="1"/>
                  <a:t>Euclidean</a:t>
                </a:r>
                <a:r>
                  <a:rPr lang="it-IT" sz="2000" b="0" i="0" u="none" strike="noStrike" baseline="0" dirty="0"/>
                  <a:t> </a:t>
                </a:r>
                <a:r>
                  <a:rPr lang="it-IT" sz="2000" b="0" i="0" u="none" strike="noStrike" baseline="0" dirty="0" err="1"/>
                  <a:t>distance</a:t>
                </a:r>
                <a:r>
                  <a:rPr lang="it-IT" sz="2000" b="0" i="0" u="none" strike="noStrike" baseline="0" dirty="0"/>
                  <a:t>).</a:t>
                </a:r>
                <a:endParaRPr lang="it-IT" sz="2000" b="1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u="none" strike="noStrike" baseline="0" dirty="0"/>
                  <a:t>Updates</a:t>
                </a:r>
                <a:r>
                  <a:rPr lang="en-US" sz="2000" b="0" i="0" u="none" strike="noStrike" baseline="0" dirty="0"/>
                  <a:t>: update cluster centroids by calculating the mean of all data points assigned to each cluster.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dirty="0">
                    <a:effectLst/>
                  </a:rPr>
                  <a:t>Repeat</a:t>
                </a:r>
                <a:r>
                  <a:rPr lang="en-US" sz="2000" b="0" i="0" dirty="0">
                    <a:effectLst/>
                  </a:rPr>
                  <a:t>: repeat steps 2 and 3 until convergence is achieved.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6" y="2259231"/>
                <a:ext cx="6076189" cy="3631763"/>
              </a:xfrm>
              <a:prstGeom prst="rect">
                <a:avLst/>
              </a:prstGeom>
              <a:blipFill>
                <a:blip r:embed="rId4"/>
                <a:stretch>
                  <a:fillRect l="-1103" t="-1176" r="-903" b="-21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1. k initial &quot;means&quot; (in this case k=3) are randomly generated within the data domain (shown in color).">
            <a:extLst>
              <a:ext uri="{FF2B5EF4-FFF2-40B4-BE49-F238E27FC236}">
                <a16:creationId xmlns:a16="http://schemas.microsoft.com/office/drawing/2014/main" id="{A5DD7176-6F4F-4C6A-8730-8DB23308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72" y="2028725"/>
            <a:ext cx="1201543" cy="11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 k clusters are created by associating every observation with the nearest mean. The partitions here represent the Voronoi diagram generated by the means.">
            <a:extLst>
              <a:ext uri="{FF2B5EF4-FFF2-40B4-BE49-F238E27FC236}">
                <a16:creationId xmlns:a16="http://schemas.microsoft.com/office/drawing/2014/main" id="{49E11252-3E74-4868-9FF3-4EB25828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41" y="3209004"/>
            <a:ext cx="979347" cy="8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. The centroid of each of the k clusters becomes the new mean.">
            <a:extLst>
              <a:ext uri="{FF2B5EF4-FFF2-40B4-BE49-F238E27FC236}">
                <a16:creationId xmlns:a16="http://schemas.microsoft.com/office/drawing/2014/main" id="{4EBD2829-5CC8-4130-87FA-45801D08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641" y="4102096"/>
            <a:ext cx="1236803" cy="10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. Steps 2 and 3 are repeated until convergence has been reached.">
            <a:extLst>
              <a:ext uri="{FF2B5EF4-FFF2-40B4-BE49-F238E27FC236}">
                <a16:creationId xmlns:a16="http://schemas.microsoft.com/office/drawing/2014/main" id="{C81E95FD-C8B6-468F-A551-5A39D61F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368" y="5248982"/>
            <a:ext cx="979347" cy="8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4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78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89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Sequential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EE676-3A4D-4A17-9EAD-D9B9056045DE}"/>
              </a:ext>
            </a:extLst>
          </p:cNvPr>
          <p:cNvSpPr txBox="1"/>
          <p:nvPr/>
        </p:nvSpPr>
        <p:spPr>
          <a:xfrm>
            <a:off x="555366" y="2019062"/>
            <a:ext cx="80599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i="0" dirty="0">
                <a:effectLst/>
              </a:rPr>
              <a:t>: struct </a:t>
            </a:r>
            <a:r>
              <a:rPr lang="it-IT" sz="2000" b="0" i="0" u="none" strike="noStrike" baseline="0" dirty="0" err="1"/>
              <a:t>representing</a:t>
            </a:r>
            <a:r>
              <a:rPr lang="it-IT" sz="2000" b="0" i="0" u="none" strike="noStrike" baseline="0" dirty="0"/>
              <a:t> a </a:t>
            </a:r>
            <a:r>
              <a:rPr lang="it-IT" sz="2000" b="0" i="0" u="none" strike="noStrike" baseline="0" dirty="0" err="1"/>
              <a:t>multidimensional</a:t>
            </a:r>
            <a:r>
              <a:rPr lang="it-IT" sz="2000" b="0" i="0" u="none" strike="noStrike" baseline="0" dirty="0"/>
              <a:t> data point.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Consolas" panose="020B0609020204030204" pitchFamily="49" charset="0"/>
              </a:rPr>
              <a:t>coordinates</a:t>
            </a:r>
            <a:r>
              <a:rPr lang="en-US" sz="2000" b="0" i="0" u="none" strike="noStrike" baseline="0" dirty="0"/>
              <a:t>: coordinates of data point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vector&lt;double&gt;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 err="1">
                <a:latin typeface="Consolas" panose="020B0609020204030204" pitchFamily="49" charset="0"/>
              </a:rPr>
              <a:t>pointId</a:t>
            </a:r>
            <a:r>
              <a:rPr lang="en-US" sz="2000" b="0" i="0" u="none" strike="noStrike" baseline="0" dirty="0"/>
              <a:t>: unique identifier of data point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sz="20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2000" dirty="0">
                <a:solidFill>
                  <a:srgbClr val="000000"/>
                </a:solidFill>
              </a:rPr>
              <a:t>: </a:t>
            </a:r>
            <a:r>
              <a:rPr lang="it-IT" sz="2000" dirty="0" err="1">
                <a:solidFill>
                  <a:srgbClr val="000000"/>
                </a:solidFill>
              </a:rPr>
              <a:t>identifier</a:t>
            </a:r>
            <a:r>
              <a:rPr lang="it-IT" sz="2000" dirty="0">
                <a:solidFill>
                  <a:srgbClr val="000000"/>
                </a:solidFill>
              </a:rPr>
              <a:t> of </a:t>
            </a:r>
            <a:r>
              <a:rPr lang="it-IT" sz="2000" dirty="0" err="1">
                <a:solidFill>
                  <a:srgbClr val="000000"/>
                </a:solidFill>
              </a:rPr>
              <a:t>assigned</a:t>
            </a:r>
            <a:r>
              <a:rPr lang="it-IT" sz="2000" dirty="0">
                <a:solidFill>
                  <a:srgbClr val="000000"/>
                </a:solidFill>
              </a:rPr>
              <a:t> cluster </a:t>
            </a:r>
            <a:r>
              <a:rPr lang="en-US" sz="2000" b="0" i="0" u="none" strike="noStrike" baseline="0" dirty="0"/>
              <a:t>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 Initialize to default value 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-1</a:t>
            </a:r>
            <a:r>
              <a:rPr lang="en-US" sz="2000" b="0" i="0" u="none" strike="noStrike" baseline="0" dirty="0"/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Centroid</a:t>
            </a:r>
            <a:r>
              <a:rPr lang="en-US" sz="2000" b="0" i="0" dirty="0">
                <a:effectLst/>
              </a:rPr>
              <a:t>: struct </a:t>
            </a:r>
            <a:r>
              <a:rPr lang="it-IT" sz="2000" b="0" i="0" u="none" strike="noStrike" baseline="0" dirty="0" err="1"/>
              <a:t>representing</a:t>
            </a:r>
            <a:r>
              <a:rPr lang="it-IT" sz="2000" b="0" i="0" u="none" strike="noStrike" baseline="0" dirty="0"/>
              <a:t> a </a:t>
            </a:r>
            <a:r>
              <a:rPr lang="it-IT" sz="2000" b="0" i="0" u="none" strike="noStrike" baseline="0" dirty="0" err="1"/>
              <a:t>multidimensional</a:t>
            </a:r>
            <a:r>
              <a:rPr lang="it-IT" sz="2000" b="0" i="0" u="none" strike="noStrike" baseline="0" dirty="0"/>
              <a:t> </a:t>
            </a:r>
            <a:r>
              <a:rPr lang="it-IT" sz="2000" b="0" i="0" u="none" strike="noStrike" baseline="0" dirty="0" err="1"/>
              <a:t>centroid</a:t>
            </a:r>
            <a:r>
              <a:rPr lang="it-IT" sz="2000" b="0" i="0" u="none" strike="noStrike" baseline="0" dirty="0"/>
              <a:t> of a cluster.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Consolas" panose="020B0609020204030204" pitchFamily="49" charset="0"/>
              </a:rPr>
              <a:t>coordinates</a:t>
            </a:r>
            <a:r>
              <a:rPr lang="en-US" sz="2000" b="0" i="0" u="none" strike="noStrike" baseline="0" dirty="0"/>
              <a:t>: </a:t>
            </a:r>
            <a:r>
              <a:rPr lang="en-US" sz="2000" b="0" i="0" u="none" strike="noStrike" baseline="0" dirty="0" err="1"/>
              <a:t>coorindates</a:t>
            </a:r>
            <a:r>
              <a:rPr lang="en-US" sz="2000" b="0" i="0" u="none" strike="noStrike" baseline="0" dirty="0"/>
              <a:t> of centroid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vector&lt;double&gt;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2000" dirty="0">
                <a:solidFill>
                  <a:srgbClr val="000000"/>
                </a:solidFill>
              </a:rPr>
              <a:t>: </a:t>
            </a:r>
            <a:r>
              <a:rPr lang="en-US" sz="2000" b="0" i="0" u="none" strike="noStrike" baseline="0" dirty="0"/>
              <a:t>unique </a:t>
            </a:r>
            <a:r>
              <a:rPr lang="it-IT" sz="2000" dirty="0" err="1">
                <a:solidFill>
                  <a:srgbClr val="000000"/>
                </a:solidFill>
              </a:rPr>
              <a:t>identifier</a:t>
            </a:r>
            <a:r>
              <a:rPr lang="it-IT" sz="2000" dirty="0">
                <a:solidFill>
                  <a:srgbClr val="000000"/>
                </a:solidFill>
              </a:rPr>
              <a:t> of </a:t>
            </a:r>
            <a:r>
              <a:rPr lang="it-IT" sz="2000" dirty="0" err="1">
                <a:solidFill>
                  <a:srgbClr val="000000"/>
                </a:solidFill>
              </a:rPr>
              <a:t>assigned</a:t>
            </a:r>
            <a:r>
              <a:rPr lang="it-IT" sz="2000" dirty="0">
                <a:solidFill>
                  <a:srgbClr val="000000"/>
                </a:solidFill>
              </a:rPr>
              <a:t> cluster </a:t>
            </a:r>
            <a:r>
              <a:rPr lang="en-US" sz="2000" b="0" i="0" u="none" strike="noStrike" baseline="0" dirty="0"/>
              <a:t>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88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19F25A-189B-4E4E-BCF0-0BE0E0331040}"/>
              </a:ext>
            </a:extLst>
          </p:cNvPr>
          <p:cNvSpPr txBox="1"/>
          <p:nvPr/>
        </p:nvSpPr>
        <p:spPr>
          <a:xfrm>
            <a:off x="1319370" y="1484816"/>
            <a:ext cx="6531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Point in multidimensional space.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vector&lt;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Vector of coordinates.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Identifier of the point.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Identifier of the cluster to which the point belongs.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CC5533-0FA9-4C71-9EA5-D804A1C07EB0}"/>
              </a:ext>
            </a:extLst>
          </p:cNvPr>
          <p:cNvSpPr txBox="1"/>
          <p:nvPr/>
        </p:nvSpPr>
        <p:spPr>
          <a:xfrm>
            <a:off x="1319370" y="3973359"/>
            <a:ext cx="65319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multidimensional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the cluster.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3750</Words>
  <Application>Microsoft Office PowerPoint</Application>
  <PresentationFormat>Presentazione su schermo (4:3)</PresentationFormat>
  <Paragraphs>520</Paragraphs>
  <Slides>26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Consolas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Davide Del Bimbo</cp:lastModifiedBy>
  <cp:revision>66</cp:revision>
  <dcterms:created xsi:type="dcterms:W3CDTF">2012-12-06T09:21:12Z</dcterms:created>
  <dcterms:modified xsi:type="dcterms:W3CDTF">2024-01-08T08:35:58Z</dcterms:modified>
</cp:coreProperties>
</file>